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4"/>
  </p:notes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9" r:id="rId10"/>
    <p:sldId id="271" r:id="rId11"/>
    <p:sldId id="272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C9E"/>
    <a:srgbClr val="1FA6DC"/>
    <a:srgbClr val="21A7DC"/>
    <a:srgbClr val="256B9E"/>
    <a:srgbClr val="AC6943"/>
    <a:srgbClr val="1272C7"/>
    <a:srgbClr val="1A79C1"/>
    <a:srgbClr val="DC9063"/>
    <a:srgbClr val="6B9F2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DA682-ADF1-44A1-AC14-969962B69853}" type="datetimeFigureOut">
              <a:rPr lang="it-IT" smtClean="0"/>
              <a:t>09/01/2023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0CAB7-5000-4674-AC55-05C779D9B3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5056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1BD72-206E-4FB7-B4FC-C6CD150C092F}" type="datetime1">
              <a:rPr lang="it-IT" smtClean="0"/>
              <a:t>09/01/2023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4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C043-9F3F-470C-9980-75A513C1E2D3}" type="datetime1">
              <a:rPr lang="it-IT" smtClean="0"/>
              <a:t>09/01/2023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335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0E93-FA4A-44A1-B236-4BF4F16CDC97}" type="datetime1">
              <a:rPr lang="it-IT" smtClean="0"/>
              <a:t>09/01/2023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7074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E4C3-3B09-457F-B25B-C3363CCF73F5}" type="datetime1">
              <a:rPr lang="it-IT" smtClean="0"/>
              <a:t>09/01/2023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779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053D-182D-4236-8E49-1DF5E38262AC}" type="datetime1">
              <a:rPr lang="it-IT" smtClean="0"/>
              <a:t>09/01/2023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669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6080-02B2-4A38-A146-628FE0C5F62B}" type="datetime1">
              <a:rPr lang="it-IT" smtClean="0"/>
              <a:t>09/01/2023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597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6F51-49DF-4DE2-A55D-4AAACA2C233F}" type="datetime1">
              <a:rPr lang="it-IT" smtClean="0"/>
              <a:t>09/01/2023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441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33A9-0663-4039-B60F-864FAE102306}" type="datetime1">
              <a:rPr lang="it-IT" smtClean="0"/>
              <a:t>09/01/2023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05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ED8A-E1AC-4787-9126-DC1AB708E278}" type="datetime1">
              <a:rPr lang="it-IT" smtClean="0"/>
              <a:t>09/01/2023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93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D5843-E0B4-47FB-AC7E-7E5872054A39}" type="datetime1">
              <a:rPr lang="it-IT" smtClean="0"/>
              <a:t>09/01/2023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87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55C0-5FB4-4441-B69C-2566708CF10B}" type="datetime1">
              <a:rPr lang="it-IT" smtClean="0"/>
              <a:t>09/01/2023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87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E20A-4E17-4048-9954-A2ACB19B65EC}" type="datetime1">
              <a:rPr lang="it-IT" smtClean="0"/>
              <a:t>09/01/2023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10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141A-0F53-4A95-9729-C7163D1078C0}" type="datetime1">
              <a:rPr lang="it-IT" smtClean="0"/>
              <a:t>09/01/2023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33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97CF7-691F-40DA-860A-2F11DACC8D51}" type="datetime1">
              <a:rPr lang="it-IT" smtClean="0"/>
              <a:t>09/01/2023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055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F1CBA-DCED-41DE-B4AF-ACCA1559A763}" type="datetime1">
              <a:rPr lang="it-IT" smtClean="0"/>
              <a:t>09/01/2023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34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6B9DF-CF38-440A-883B-23D846B4E5E7}" type="datetime1">
              <a:rPr lang="it-IT" smtClean="0"/>
              <a:t>09/01/2023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236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04F38-483F-42E4-B323-ACD39B3FC9D4}" type="datetime1">
              <a:rPr lang="it-IT" smtClean="0"/>
              <a:t>09/01/2023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74973D-DC2F-4217-B41C-83828AFD03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5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dstudenti.unito.it/knowledgebase.php?category=58" TargetMode="External"/><Relationship Id="rId2" Type="http://schemas.openxmlformats.org/officeDocument/2006/relationships/hyperlink" Target="https://hdstudenti.unito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formazioneinsegnanti.piemonte@unito.it" TargetMode="External"/><Relationship Id="rId2" Type="http://schemas.openxmlformats.org/officeDocument/2006/relationships/hyperlink" Target="https://www.tfa-piemonte.unito.it/do/home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fa-piemonte.unito.it/do/avvisi.pl/Show?_id=r56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unito.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nito.it/servizi/servizi-line/istruzioni-e-supporto/istruzioni-la-registrazione-al-portale" TargetMode="External"/><Relationship Id="rId4" Type="http://schemas.openxmlformats.org/officeDocument/2006/relationships/hyperlink" Target="https://customapp.unito.it/uniservice-app-identity/password/forgotPasswor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to.it/sites/default/files/linee_guida_pagopa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98;p1">
            <a:extLst>
              <a:ext uri="{FF2B5EF4-FFF2-40B4-BE49-F238E27FC236}">
                <a16:creationId xmlns:a16="http://schemas.microsoft.com/office/drawing/2014/main" id="{6DFE71D7-DC2D-491B-995C-39CD79EDF0A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00185" y="2402297"/>
            <a:ext cx="6795489" cy="102670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D8B353C-4FCF-418D-96AD-5FF3D7230B50}"/>
              </a:ext>
            </a:extLst>
          </p:cNvPr>
          <p:cNvSpPr txBox="1"/>
          <p:nvPr/>
        </p:nvSpPr>
        <p:spPr>
          <a:xfrm>
            <a:off x="1781143" y="3628067"/>
            <a:ext cx="62335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Manuale per effettuare l’iscrizione al Percorso Formativo 5 CFU </a:t>
            </a:r>
          </a:p>
          <a:p>
            <a:pPr algn="ctr"/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DM 108/2022</a:t>
            </a:r>
          </a:p>
          <a:p>
            <a:pPr algn="ctr"/>
            <a:r>
              <a:rPr lang="it-IT" sz="2800" b="1" dirty="0" err="1">
                <a:solidFill>
                  <a:schemeClr val="accent2">
                    <a:lumMod val="75000"/>
                  </a:schemeClr>
                </a:solidFill>
              </a:rPr>
              <a:t>a.a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</a:rPr>
              <a:t>. 2022/2023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826033B-EEA0-4763-9714-7D3AEA33D3C9}"/>
              </a:ext>
            </a:extLst>
          </p:cNvPr>
          <p:cNvSpPr txBox="1"/>
          <p:nvPr/>
        </p:nvSpPr>
        <p:spPr>
          <a:xfrm>
            <a:off x="2042019" y="5854592"/>
            <a:ext cx="571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u="sng" dirty="0"/>
              <a:t>dal 09/01/2023 ore 09:30 al 03/02/2023 ore 15:00</a:t>
            </a:r>
            <a:endParaRPr lang="it-IT" dirty="0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EAB28E3-C5C2-434D-BB51-75B244BF3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1</a:t>
            </a:fld>
            <a:endParaRPr lang="it-IT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420A675-82AF-4888-AD6F-E470A3B93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155" y="259372"/>
            <a:ext cx="692467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309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EA38F10E-BF76-4B77-BEAA-76E0954D8CAE}"/>
              </a:ext>
            </a:extLst>
          </p:cNvPr>
          <p:cNvSpPr txBox="1"/>
          <p:nvPr/>
        </p:nvSpPr>
        <p:spPr>
          <a:xfrm>
            <a:off x="280458" y="852964"/>
            <a:ext cx="9319349" cy="41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dirty="0">
                <a:latin typeface="+mj-lt"/>
              </a:rPr>
              <a:t>A questo punto non resta che cliccare sulla fattura ed effettuare il pagamento.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A95D7D5-C4D4-4620-92D4-B25EE7B54D48}"/>
              </a:ext>
            </a:extLst>
          </p:cNvPr>
          <p:cNvSpPr txBox="1"/>
          <p:nvPr/>
        </p:nvSpPr>
        <p:spPr>
          <a:xfrm>
            <a:off x="280458" y="350181"/>
            <a:ext cx="8993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>
                <a:solidFill>
                  <a:srgbClr val="21A7DC"/>
                </a:solidFill>
              </a:rPr>
              <a:t>MODALITÀ DI PAGAMENTO: PAGO PA</a:t>
            </a:r>
            <a:endParaRPr lang="it-IT" sz="2400" b="1" dirty="0">
              <a:solidFill>
                <a:srgbClr val="21A7DC"/>
              </a:solidFill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4105870-661E-4B80-B6C7-6801DD9C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10</a:t>
            </a:fld>
            <a:endParaRPr lang="it-IT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FF3004F9-665F-4C1B-BA68-ABC39DC41325}"/>
              </a:ext>
            </a:extLst>
          </p:cNvPr>
          <p:cNvSpPr txBox="1"/>
          <p:nvPr/>
        </p:nvSpPr>
        <p:spPr>
          <a:xfrm>
            <a:off x="400492" y="2858469"/>
            <a:ext cx="9319349" cy="1893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dirty="0">
                <a:latin typeface="+mj-lt"/>
              </a:rPr>
              <a:t>Clicca sul numero di fattura per selezionare la modalità di pagamento che preferisci. Puoi: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1" dirty="0">
                <a:latin typeface="+mj-lt"/>
              </a:rPr>
              <a:t>Pagare online con </a:t>
            </a:r>
            <a:r>
              <a:rPr lang="it-IT" sz="1600" b="1" dirty="0" err="1">
                <a:latin typeface="+mj-lt"/>
              </a:rPr>
              <a:t>PagoPa</a:t>
            </a:r>
            <a:r>
              <a:rPr lang="it-IT" sz="1600" b="1" dirty="0">
                <a:latin typeface="+mj-lt"/>
              </a:rPr>
              <a:t> </a:t>
            </a:r>
            <a:r>
              <a:rPr lang="it-IT" sz="1600" dirty="0">
                <a:latin typeface="+mj-lt"/>
              </a:rPr>
              <a:t>– in questo caso si aprirà una nuova finestra all’interno della quale inserire i dati di pagamento, così da effettuare la transazione online;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1" dirty="0">
                <a:latin typeface="+mj-lt"/>
              </a:rPr>
              <a:t>Stampare l’avviso di pagamento per </a:t>
            </a:r>
            <a:r>
              <a:rPr lang="it-IT" sz="1600" b="1" dirty="0" err="1">
                <a:latin typeface="+mj-lt"/>
              </a:rPr>
              <a:t>PagoPA</a:t>
            </a:r>
            <a:r>
              <a:rPr lang="it-IT" sz="1600" b="1" dirty="0">
                <a:latin typeface="+mj-lt"/>
              </a:rPr>
              <a:t> </a:t>
            </a:r>
            <a:r>
              <a:rPr lang="it-IT" sz="1600" dirty="0">
                <a:latin typeface="+mj-lt"/>
              </a:rPr>
              <a:t>– in questo caso potrai stampare il bollettino e provvedere al pagamento in Banca, in Ricevitoria, dal Tabaccaio, al Bancomat, al Supermercato.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132C2E8-3D14-4251-8CDE-2A8F2B3E5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92" y="1455927"/>
            <a:ext cx="7565819" cy="1524456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3651E395-1F17-4B64-8EA0-139054A79114}"/>
              </a:ext>
            </a:extLst>
          </p:cNvPr>
          <p:cNvSpPr txBox="1"/>
          <p:nvPr/>
        </p:nvSpPr>
        <p:spPr>
          <a:xfrm>
            <a:off x="2280712" y="1952150"/>
            <a:ext cx="2305878" cy="570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br>
              <a:rPr lang="it-IT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Tassa di iscrizione – Percorso 5 CFU</a:t>
            </a:r>
            <a:br>
              <a:rPr lang="it-IT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41A98E1-0ECD-4CEB-A678-A13B20C32747}"/>
              </a:ext>
            </a:extLst>
          </p:cNvPr>
          <p:cNvSpPr txBox="1"/>
          <p:nvPr/>
        </p:nvSpPr>
        <p:spPr>
          <a:xfrm>
            <a:off x="4847017" y="2105470"/>
            <a:ext cx="84169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03/02/2023</a:t>
            </a:r>
            <a:endParaRPr lang="it-IT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C35B70C-88C8-4481-9C4D-74A3D2E8F83C}"/>
              </a:ext>
            </a:extLst>
          </p:cNvPr>
          <p:cNvSpPr txBox="1"/>
          <p:nvPr/>
        </p:nvSpPr>
        <p:spPr>
          <a:xfrm>
            <a:off x="400492" y="4739445"/>
            <a:ext cx="8038833" cy="1155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dirty="0">
                <a:latin typeface="+mj-lt"/>
              </a:rPr>
              <a:t>Il costo del Percorso è di </a:t>
            </a:r>
            <a:r>
              <a:rPr lang="it-IT" sz="1600" b="1" dirty="0">
                <a:solidFill>
                  <a:srgbClr val="256B9E"/>
                </a:solidFill>
                <a:latin typeface="+mj-lt"/>
              </a:rPr>
              <a:t>€ 180,00</a:t>
            </a:r>
            <a:r>
              <a:rPr lang="it-IT" sz="1600" dirty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it-IT" sz="1600" dirty="0">
                <a:latin typeface="+mj-lt"/>
              </a:rPr>
              <a:t>Non è necessario inviare o allegare la ricevuta di pagamento. Accedendo nuovamente </a:t>
            </a:r>
          </a:p>
          <a:p>
            <a:pPr>
              <a:lnSpc>
                <a:spcPct val="150000"/>
              </a:lnSpc>
            </a:pPr>
            <a:r>
              <a:rPr lang="it-IT" sz="1600" dirty="0">
                <a:latin typeface="+mj-lt"/>
              </a:rPr>
              <a:t>alla sezione “</a:t>
            </a:r>
            <a:r>
              <a:rPr lang="it-IT" sz="1600" b="1" dirty="0">
                <a:solidFill>
                  <a:srgbClr val="21A7DC"/>
                </a:solidFill>
                <a:latin typeface="+mj-lt"/>
              </a:rPr>
              <a:t>Tasse</a:t>
            </a:r>
            <a:r>
              <a:rPr lang="it-IT" sz="1600" dirty="0">
                <a:latin typeface="+mj-lt"/>
              </a:rPr>
              <a:t>” della </a:t>
            </a:r>
            <a:r>
              <a:rPr lang="it-IT" sz="1600" dirty="0" err="1">
                <a:latin typeface="+mj-lt"/>
              </a:rPr>
              <a:t>MyUnito</a:t>
            </a:r>
            <a:r>
              <a:rPr lang="it-IT" sz="1600" dirty="0">
                <a:latin typeface="+mj-lt"/>
              </a:rPr>
              <a:t> potrai visualizzare l’esito del pagamento: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9827CDC-E9E1-4C98-B158-0C035DE368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587" t="9114" r="8259"/>
          <a:stretch/>
        </p:blipFill>
        <p:spPr>
          <a:xfrm>
            <a:off x="7578785" y="5636548"/>
            <a:ext cx="620785" cy="258021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CB6F769-6558-4B8D-9EFB-FB3D68AC6800}"/>
              </a:ext>
            </a:extLst>
          </p:cNvPr>
          <p:cNvSpPr txBox="1"/>
          <p:nvPr/>
        </p:nvSpPr>
        <p:spPr>
          <a:xfrm>
            <a:off x="548474" y="6041362"/>
            <a:ext cx="6920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u="sng" dirty="0">
                <a:solidFill>
                  <a:srgbClr val="FF0000"/>
                </a:solidFill>
              </a:rPr>
              <a:t>!ATTENZIONE!</a:t>
            </a:r>
            <a:r>
              <a:rPr lang="it-IT" sz="2000" b="1" dirty="0">
                <a:solidFill>
                  <a:srgbClr val="FF0000"/>
                </a:solidFill>
              </a:rPr>
              <a:t> In nessun caso è previsto il rimborso della contribuzione versata. 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77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EA38F10E-BF76-4B77-BEAA-76E0954D8CAE}"/>
              </a:ext>
            </a:extLst>
          </p:cNvPr>
          <p:cNvSpPr txBox="1"/>
          <p:nvPr/>
        </p:nvSpPr>
        <p:spPr>
          <a:xfrm>
            <a:off x="280458" y="991944"/>
            <a:ext cx="9319349" cy="785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dirty="0">
                <a:latin typeface="+mj-lt"/>
              </a:rPr>
              <a:t>Ricordiamo che è possibile effettuare il pagamento della tassa anche con </a:t>
            </a:r>
            <a:r>
              <a:rPr lang="it-IT" sz="1600" b="1" dirty="0">
                <a:solidFill>
                  <a:srgbClr val="1FA6DC"/>
                </a:solidFill>
                <a:latin typeface="+mj-lt"/>
              </a:rPr>
              <a:t>Carta del Docente</a:t>
            </a:r>
            <a:r>
              <a:rPr lang="it-IT" sz="1600" dirty="0">
                <a:latin typeface="+mj-lt"/>
              </a:rPr>
              <a:t>.</a:t>
            </a:r>
            <a:endParaRPr lang="it-IT" sz="1600" dirty="0"/>
          </a:p>
          <a:p>
            <a:pPr>
              <a:lnSpc>
                <a:spcPct val="150000"/>
              </a:lnSpc>
            </a:pPr>
            <a:endParaRPr lang="it-IT" sz="1600" dirty="0">
              <a:latin typeface="+mj-lt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A95D7D5-C4D4-4620-92D4-B25EE7B54D48}"/>
              </a:ext>
            </a:extLst>
          </p:cNvPr>
          <p:cNvSpPr txBox="1"/>
          <p:nvPr/>
        </p:nvSpPr>
        <p:spPr>
          <a:xfrm>
            <a:off x="280458" y="350181"/>
            <a:ext cx="8993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21A7DC"/>
                </a:solidFill>
              </a:rPr>
              <a:t>MODALITÀ DI PAGAMENTO: CARTA DOCENTE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4105870-661E-4B80-B6C7-6801DD9C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11</a:t>
            </a:fld>
            <a:endParaRPr lang="it-IT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FF3004F9-665F-4C1B-BA68-ABC39DC41325}"/>
              </a:ext>
            </a:extLst>
          </p:cNvPr>
          <p:cNvSpPr txBox="1"/>
          <p:nvPr/>
        </p:nvSpPr>
        <p:spPr>
          <a:xfrm>
            <a:off x="280458" y="1384840"/>
            <a:ext cx="9319349" cy="3486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600" dirty="0">
                <a:latin typeface="+mj-lt"/>
              </a:rPr>
              <a:t>Per il pagamento delle tasse e dei contributi mediante carta del docente, gli interessati devono </a:t>
            </a:r>
            <a:r>
              <a:rPr lang="it-IT" sz="1600" b="1" dirty="0">
                <a:latin typeface="+mj-lt"/>
              </a:rPr>
              <a:t>contattare la </a:t>
            </a:r>
            <a:r>
              <a:rPr lang="it-IT" sz="1600" b="1" dirty="0">
                <a:solidFill>
                  <a:srgbClr val="21A7DC"/>
                </a:solidFill>
                <a:latin typeface="+mj-lt"/>
              </a:rPr>
              <a:t>Sezione Diritto allo Studio</a:t>
            </a:r>
            <a:r>
              <a:rPr lang="it-IT" sz="1600" dirty="0">
                <a:latin typeface="+mj-lt"/>
              </a:rPr>
              <a:t> </a:t>
            </a:r>
            <a:r>
              <a:rPr lang="it-IT" sz="1600" b="1" dirty="0">
                <a:latin typeface="+mj-lt"/>
              </a:rPr>
              <a:t>utilizzando il servizio di service-desk. </a:t>
            </a:r>
            <a:r>
              <a:rPr lang="it-IT" sz="1600" dirty="0">
                <a:latin typeface="+mj-lt"/>
              </a:rPr>
              <a:t>Nel ticket occorre indicare come </a:t>
            </a:r>
            <a:r>
              <a:rPr lang="it-IT" sz="1600" b="1" dirty="0">
                <a:latin typeface="+mj-lt"/>
              </a:rPr>
              <a:t>oggetto «carta del docente»</a:t>
            </a:r>
            <a:r>
              <a:rPr lang="it-IT" sz="1600" dirty="0">
                <a:latin typeface="+mj-lt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it-IT" sz="1600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it-IT" sz="1600" dirty="0">
                <a:latin typeface="+mj-lt"/>
              </a:rPr>
              <a:t>La Sezione Diritto allo Studio risponderà al ticket e fornirà dettagliate istruzioni in merito.</a:t>
            </a:r>
          </a:p>
          <a:p>
            <a:pPr algn="just">
              <a:lnSpc>
                <a:spcPct val="150000"/>
              </a:lnSpc>
            </a:pPr>
            <a:endParaRPr lang="it-IT" sz="500" dirty="0">
              <a:latin typeface="+mj-lt"/>
            </a:endParaRPr>
          </a:p>
          <a:p>
            <a:pPr lvl="1" algn="ctr">
              <a:lnSpc>
                <a:spcPct val="150000"/>
              </a:lnSpc>
            </a:pPr>
            <a:r>
              <a:rPr lang="it-IT" sz="3200" i="1" dirty="0">
                <a:solidFill>
                  <a:srgbClr val="286C9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Accedi al service desk</a:t>
            </a:r>
            <a:endParaRPr lang="it-IT" sz="3200" i="1" dirty="0">
              <a:solidFill>
                <a:srgbClr val="286C9E"/>
              </a:solidFill>
            </a:endParaRPr>
          </a:p>
          <a:p>
            <a:pPr lvl="1" algn="ctr">
              <a:lnSpc>
                <a:spcPct val="150000"/>
              </a:lnSpc>
            </a:pPr>
            <a:endParaRPr lang="it-IT" sz="1600" dirty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it-IT" sz="1600" dirty="0">
                <a:latin typeface="+mj-lt"/>
              </a:rPr>
              <a:t>Per ulteriori informazioni è possibile consultare le FAQ al link: </a:t>
            </a:r>
            <a:r>
              <a:rPr lang="it-IT" sz="1600" dirty="0">
                <a:hlinkClick r:id="rId3"/>
              </a:rPr>
              <a:t>Consulta le FAQ</a:t>
            </a:r>
            <a:endParaRPr lang="it-IT" sz="1600" dirty="0">
              <a:latin typeface="+mj-lt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C35B70C-88C8-4481-9C4D-74A3D2E8F83C}"/>
              </a:ext>
            </a:extLst>
          </p:cNvPr>
          <p:cNvSpPr txBox="1"/>
          <p:nvPr/>
        </p:nvSpPr>
        <p:spPr>
          <a:xfrm>
            <a:off x="316475" y="4814300"/>
            <a:ext cx="8038833" cy="1155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dirty="0">
                <a:latin typeface="+mj-lt"/>
              </a:rPr>
              <a:t>Il costo del Percorso è di </a:t>
            </a:r>
            <a:r>
              <a:rPr lang="it-IT" sz="1600" b="1" dirty="0">
                <a:solidFill>
                  <a:srgbClr val="256B9E"/>
                </a:solidFill>
                <a:latin typeface="+mj-lt"/>
              </a:rPr>
              <a:t>€ 180,00</a:t>
            </a:r>
            <a:r>
              <a:rPr lang="it-IT" sz="1600" dirty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it-IT" sz="1600" dirty="0">
                <a:latin typeface="+mj-lt"/>
              </a:rPr>
              <a:t>Non è necessario inviare o allegare la ricevuta di pagamento. Accedendo nuovamente </a:t>
            </a:r>
          </a:p>
          <a:p>
            <a:pPr>
              <a:lnSpc>
                <a:spcPct val="150000"/>
              </a:lnSpc>
            </a:pPr>
            <a:r>
              <a:rPr lang="it-IT" sz="1600" dirty="0">
                <a:latin typeface="+mj-lt"/>
              </a:rPr>
              <a:t>alla sezione “</a:t>
            </a:r>
            <a:r>
              <a:rPr lang="it-IT" sz="1600" b="1" dirty="0">
                <a:solidFill>
                  <a:srgbClr val="21A7DC"/>
                </a:solidFill>
                <a:latin typeface="+mj-lt"/>
              </a:rPr>
              <a:t>Tasse</a:t>
            </a:r>
            <a:r>
              <a:rPr lang="it-IT" sz="1600" dirty="0">
                <a:latin typeface="+mj-lt"/>
              </a:rPr>
              <a:t>” della </a:t>
            </a:r>
            <a:r>
              <a:rPr lang="it-IT" sz="1600" dirty="0" err="1">
                <a:latin typeface="+mj-lt"/>
              </a:rPr>
              <a:t>MyUnito</a:t>
            </a:r>
            <a:r>
              <a:rPr lang="it-IT" sz="1600" dirty="0">
                <a:latin typeface="+mj-lt"/>
              </a:rPr>
              <a:t> potrai visualizzare l’esito del pagamento: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9827CDC-E9E1-4C98-B158-0C035DE368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587" t="9114" r="8259"/>
          <a:stretch/>
        </p:blipFill>
        <p:spPr>
          <a:xfrm>
            <a:off x="7549370" y="5711403"/>
            <a:ext cx="620785" cy="25802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173400F-1742-471F-BC95-B26973287DE0}"/>
              </a:ext>
            </a:extLst>
          </p:cNvPr>
          <p:cNvSpPr txBox="1"/>
          <p:nvPr/>
        </p:nvSpPr>
        <p:spPr>
          <a:xfrm>
            <a:off x="548474" y="6041362"/>
            <a:ext cx="6920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u="sng" dirty="0">
                <a:solidFill>
                  <a:srgbClr val="FF0000"/>
                </a:solidFill>
              </a:rPr>
              <a:t>!ATTENZIONE!</a:t>
            </a:r>
            <a:r>
              <a:rPr lang="it-IT" sz="2000" b="1" dirty="0">
                <a:solidFill>
                  <a:srgbClr val="FF0000"/>
                </a:solidFill>
              </a:rPr>
              <a:t> In nessun caso è previsto il rimborso della contribuzione versata. 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831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FC0879E-F8DF-40C6-98D7-CE8A96185989}"/>
              </a:ext>
            </a:extLst>
          </p:cNvPr>
          <p:cNvSpPr txBox="1"/>
          <p:nvPr/>
        </p:nvSpPr>
        <p:spPr>
          <a:xfrm>
            <a:off x="772811" y="208887"/>
            <a:ext cx="7553740" cy="6163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3600" b="1" dirty="0"/>
              <a:t>Per informazioni</a:t>
            </a:r>
          </a:p>
          <a:p>
            <a:pPr algn="ctr"/>
            <a:endParaRPr lang="it-IT" b="1" dirty="0">
              <a:solidFill>
                <a:srgbClr val="BD785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sz="2400" b="1" dirty="0"/>
              <a:t>Sito Web</a:t>
            </a:r>
          </a:p>
          <a:p>
            <a:pPr algn="ctr">
              <a:lnSpc>
                <a:spcPct val="150000"/>
              </a:lnSpc>
            </a:pPr>
            <a:r>
              <a:rPr lang="it-IT" dirty="0">
                <a:solidFill>
                  <a:srgbClr val="1A79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https://www.tfa-piemonte.unito.it/do/home.pl</a:t>
            </a:r>
            <a:endParaRPr lang="it-IT" dirty="0">
              <a:solidFill>
                <a:srgbClr val="1A79C1"/>
              </a:solidFill>
            </a:endParaRPr>
          </a:p>
          <a:p>
            <a:pPr algn="ctr">
              <a:lnSpc>
                <a:spcPct val="150000"/>
              </a:lnSpc>
            </a:pPr>
            <a:endParaRPr lang="it-IT" sz="900" dirty="0">
              <a:solidFill>
                <a:srgbClr val="1A79C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sz="2400" b="1" dirty="0"/>
              <a:t>Indirizzo e-mail</a:t>
            </a:r>
            <a:endParaRPr lang="it-IT" sz="1600" dirty="0"/>
          </a:p>
          <a:p>
            <a:pPr algn="ctr"/>
            <a:r>
              <a:rPr lang="it-IT" dirty="0"/>
              <a:t>Sezione Post Laurea – Formazione Insegnanti</a:t>
            </a:r>
            <a:br>
              <a:rPr lang="it-IT" dirty="0"/>
            </a:br>
            <a:r>
              <a:rPr lang="it-IT" u="sng" dirty="0">
                <a:solidFill>
                  <a:srgbClr val="1A79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formazioneinsegnanti.piemonte@unito.it</a:t>
            </a:r>
            <a:endParaRPr lang="it-IT" dirty="0">
              <a:solidFill>
                <a:srgbClr val="1A79C1"/>
              </a:solidFill>
            </a:endParaRPr>
          </a:p>
          <a:p>
            <a:endParaRPr lang="it-IT" sz="1400" dirty="0"/>
          </a:p>
          <a:p>
            <a:endParaRPr lang="it-IT" sz="1400" dirty="0"/>
          </a:p>
          <a:p>
            <a:pPr algn="ctr"/>
            <a:r>
              <a:rPr lang="it-IT" sz="2400" b="1" dirty="0"/>
              <a:t>Numero di telefono</a:t>
            </a:r>
          </a:p>
          <a:p>
            <a:pPr algn="ctr"/>
            <a:br>
              <a:rPr lang="it-IT" sz="1400" dirty="0"/>
            </a:br>
            <a:r>
              <a:rPr lang="it-IT" b="1" dirty="0"/>
              <a:t>0116702887</a:t>
            </a:r>
          </a:p>
          <a:p>
            <a:pPr algn="ctr"/>
            <a:r>
              <a:rPr lang="it-IT" dirty="0" err="1"/>
              <a:t>lun</a:t>
            </a:r>
            <a:r>
              <a:rPr lang="it-IT" dirty="0"/>
              <a:t> e </a:t>
            </a:r>
            <a:r>
              <a:rPr lang="it-IT" dirty="0" err="1"/>
              <a:t>ven</a:t>
            </a:r>
            <a:r>
              <a:rPr lang="it-IT" dirty="0"/>
              <a:t> 14.00-16.00, mar e </a:t>
            </a:r>
            <a:r>
              <a:rPr lang="it-IT" dirty="0" err="1"/>
              <a:t>gio</a:t>
            </a:r>
            <a:r>
              <a:rPr lang="it-IT" dirty="0"/>
              <a:t> 10.00-12.00, mercoledì chiuso</a:t>
            </a:r>
          </a:p>
          <a:p>
            <a:pPr algn="ctr"/>
            <a:endParaRPr lang="it-IT" dirty="0"/>
          </a:p>
          <a:p>
            <a:pPr algn="ctr"/>
            <a:br>
              <a:rPr lang="it-IT" dirty="0"/>
            </a:br>
            <a:r>
              <a:rPr lang="it-IT" i="1" dirty="0"/>
              <a:t>Apertura al pubblico su appuntamento il martedì e il giovedì pomeriggio tramite registrazione su</a:t>
            </a:r>
            <a:r>
              <a:rPr lang="it-IT" i="1" dirty="0">
                <a:solidFill>
                  <a:srgbClr val="2C8CB6"/>
                </a:solidFill>
              </a:rPr>
              <a:t> </a:t>
            </a:r>
            <a:r>
              <a:rPr lang="it-IT" b="0" i="0" u="sng" dirty="0">
                <a:solidFill>
                  <a:srgbClr val="2C8CB6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Agenda </a:t>
            </a:r>
            <a:r>
              <a:rPr lang="it-IT" b="0" i="0" u="sng" dirty="0" err="1">
                <a:solidFill>
                  <a:srgbClr val="1A79C1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CampusNet</a:t>
            </a:r>
            <a:r>
              <a:rPr lang="it-IT" i="1" dirty="0">
                <a:solidFill>
                  <a:srgbClr val="1A79C1"/>
                </a:solidFill>
              </a:rPr>
              <a:t>.</a:t>
            </a:r>
            <a:endParaRPr lang="it-IT" dirty="0">
              <a:solidFill>
                <a:srgbClr val="1A79C1"/>
              </a:solidFill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0DF26F5D-8AD3-43CD-A634-D963EB806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957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C3231F58-F6D0-4019-A77C-6E2CB2935D5D}"/>
              </a:ext>
            </a:extLst>
          </p:cNvPr>
          <p:cNvSpPr txBox="1"/>
          <p:nvPr/>
        </p:nvSpPr>
        <p:spPr>
          <a:xfrm>
            <a:off x="427838" y="537413"/>
            <a:ext cx="663656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500" b="1" dirty="0"/>
              <a:t>LA PROCEDURA SI ARTICOLA IN 2 PASSAGGI:</a:t>
            </a:r>
          </a:p>
        </p:txBody>
      </p:sp>
      <p:sp>
        <p:nvSpPr>
          <p:cNvPr id="9" name="Freccia a gallone 8">
            <a:extLst>
              <a:ext uri="{FF2B5EF4-FFF2-40B4-BE49-F238E27FC236}">
                <a16:creationId xmlns:a16="http://schemas.microsoft.com/office/drawing/2014/main" id="{8C288DFE-A562-42E6-9A66-0FC3F9BBD07E}"/>
              </a:ext>
            </a:extLst>
          </p:cNvPr>
          <p:cNvSpPr/>
          <p:nvPr/>
        </p:nvSpPr>
        <p:spPr>
          <a:xfrm>
            <a:off x="514451" y="1382447"/>
            <a:ext cx="478172" cy="40011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Freccia a gallone 9">
            <a:extLst>
              <a:ext uri="{FF2B5EF4-FFF2-40B4-BE49-F238E27FC236}">
                <a16:creationId xmlns:a16="http://schemas.microsoft.com/office/drawing/2014/main" id="{E1FD0CB5-8D73-4BBF-AC24-D4A88F9D5C60}"/>
              </a:ext>
            </a:extLst>
          </p:cNvPr>
          <p:cNvSpPr/>
          <p:nvPr/>
        </p:nvSpPr>
        <p:spPr>
          <a:xfrm>
            <a:off x="490757" y="2438733"/>
            <a:ext cx="478172" cy="40011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29D2B2B-285E-4B1C-9426-0C93871964B7}"/>
              </a:ext>
            </a:extLst>
          </p:cNvPr>
          <p:cNvSpPr txBox="1"/>
          <p:nvPr/>
        </p:nvSpPr>
        <p:spPr>
          <a:xfrm>
            <a:off x="1090406" y="1273623"/>
            <a:ext cx="750224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500" b="1" dirty="0"/>
              <a:t>1 - Accesso al portale di Ateneo e aggiornamento</a:t>
            </a:r>
          </a:p>
          <a:p>
            <a:r>
              <a:rPr lang="it-IT" sz="2500" b="1" dirty="0"/>
              <a:t>dati anagrafici</a:t>
            </a:r>
            <a:endParaRPr lang="it-IT" sz="2500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9A239ED-DA63-4502-98FE-2B2CEC5EF56B}"/>
              </a:ext>
            </a:extLst>
          </p:cNvPr>
          <p:cNvSpPr txBox="1"/>
          <p:nvPr/>
        </p:nvSpPr>
        <p:spPr>
          <a:xfrm>
            <a:off x="1090406" y="2400261"/>
            <a:ext cx="79784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2500" b="1" dirty="0"/>
              <a:t>2 - Compilazione istanza online di immatricolazione</a:t>
            </a:r>
            <a:endParaRPr lang="it-IT" sz="2500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7C1D672-3C19-4CC3-ABAB-7AC0D1B119F8}"/>
              </a:ext>
            </a:extLst>
          </p:cNvPr>
          <p:cNvSpPr txBox="1"/>
          <p:nvPr/>
        </p:nvSpPr>
        <p:spPr>
          <a:xfrm>
            <a:off x="968929" y="3509501"/>
            <a:ext cx="7004807" cy="3047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/>
              <a:t>Durante la compilazione potrebbero servirti i seguenti documenti: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/>
              <a:t>scansione del documento di riconoscimento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/>
              <a:t>fototessera (se non sei già </a:t>
            </a:r>
            <a:r>
              <a:rPr lang="it-IT" sz="1600" dirty="0" err="1"/>
              <a:t>studentə</a:t>
            </a:r>
            <a:r>
              <a:rPr lang="it-IT" sz="1600" dirty="0"/>
              <a:t> UNITO) con le seguenti caratteristiche tecniche: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/>
              <a:t>dimensioni: 35x40mm,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/>
              <a:t>formato: jpg / jpeg / </a:t>
            </a:r>
            <a:r>
              <a:rPr lang="it-IT" sz="1600" dirty="0" err="1"/>
              <a:t>bmp</a:t>
            </a:r>
            <a:r>
              <a:rPr lang="it-IT" sz="1600" dirty="0"/>
              <a:t> / </a:t>
            </a:r>
            <a:r>
              <a:rPr lang="it-IT" sz="1600" dirty="0" err="1"/>
              <a:t>png</a:t>
            </a:r>
            <a:r>
              <a:rPr lang="it-IT" sz="1600" dirty="0"/>
              <a:t> / </a:t>
            </a:r>
            <a:r>
              <a:rPr lang="it-IT" sz="1600" dirty="0" err="1"/>
              <a:t>pjpeg</a:t>
            </a:r>
            <a:r>
              <a:rPr lang="it-IT" sz="1600" dirty="0"/>
              <a:t>,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/>
              <a:t>risoluzione: almeno 300x400 pixel;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/>
              <a:t>scansione del codice fiscale (fronte retro)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1221B1A1-88E5-4CE3-B869-066CF284A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2</a:t>
            </a:fld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AD9334F-0DB9-46DA-9B7A-F409133FF6D9}"/>
              </a:ext>
            </a:extLst>
          </p:cNvPr>
          <p:cNvSpPr txBox="1"/>
          <p:nvPr/>
        </p:nvSpPr>
        <p:spPr>
          <a:xfrm>
            <a:off x="1577235" y="2738115"/>
            <a:ext cx="7004807" cy="45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/>
              <a:t>(domanda di iscrizione + versamento della contribuzione prevista) 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7955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C101265-36D1-4CF3-A99B-81B11F5FF3B2}"/>
              </a:ext>
            </a:extLst>
          </p:cNvPr>
          <p:cNvSpPr txBox="1"/>
          <p:nvPr/>
        </p:nvSpPr>
        <p:spPr>
          <a:xfrm>
            <a:off x="358363" y="335010"/>
            <a:ext cx="7880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286C9E"/>
                </a:solidFill>
              </a:rPr>
              <a:t>FASE 1: ACCESSO AL PORTALE DI ATENEO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CFBAF0D-A322-4EBD-9199-E66670AE81AA}"/>
              </a:ext>
            </a:extLst>
          </p:cNvPr>
          <p:cNvSpPr txBox="1"/>
          <p:nvPr/>
        </p:nvSpPr>
        <p:spPr>
          <a:xfrm>
            <a:off x="358363" y="977068"/>
            <a:ext cx="8917499" cy="872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b="1" dirty="0"/>
              <a:t>Collegati al sito </a:t>
            </a:r>
            <a:r>
              <a:rPr lang="it-IT" b="1" u="sng" dirty="0">
                <a:hlinkClick r:id="rId2"/>
              </a:rPr>
              <a:t>www.unito.it</a:t>
            </a:r>
            <a:r>
              <a:rPr lang="it-IT" b="1" dirty="0"/>
              <a:t> ed accedi con le tue credenziali cliccando sul tasto LOGIN che troverai </a:t>
            </a:r>
            <a:r>
              <a:rPr lang="it-IT" b="1" u="sng" dirty="0"/>
              <a:t>in alto a destra</a:t>
            </a:r>
            <a:r>
              <a:rPr lang="it-IT" b="1" dirty="0"/>
              <a:t>.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4D2A42B-21E8-49F3-8E1D-82E83F8BC1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1" y="1478186"/>
            <a:ext cx="683336" cy="34611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D92D8C64-A05C-4F69-BC7E-3B44C42CB3CD}"/>
              </a:ext>
            </a:extLst>
          </p:cNvPr>
          <p:cNvSpPr txBox="1"/>
          <p:nvPr/>
        </p:nvSpPr>
        <p:spPr>
          <a:xfrm>
            <a:off x="456351" y="2139613"/>
            <a:ext cx="8917498" cy="134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400" b="1" dirty="0"/>
              <a:t>Se sei già stato iscritto/a all'Università degli Studi di Torino</a:t>
            </a:r>
            <a:r>
              <a:rPr lang="it-IT" sz="1400" dirty="0"/>
              <a:t>, hai già le credenziali di accesso all'area riservata </a:t>
            </a:r>
            <a:r>
              <a:rPr lang="it-IT" sz="1400" b="1" dirty="0" err="1"/>
              <a:t>MyUniTO</a:t>
            </a:r>
            <a:r>
              <a:rPr lang="it-IT" sz="1400" dirty="0"/>
              <a:t> (username e password) e </a:t>
            </a:r>
            <a:r>
              <a:rPr lang="it-IT" sz="1400" u="sng" dirty="0"/>
              <a:t>non</a:t>
            </a:r>
            <a:r>
              <a:rPr lang="it-IT" sz="1400" dirty="0"/>
              <a:t> devi procedere a una nuova registrazione. </a:t>
            </a:r>
            <a:r>
              <a:rPr lang="it-IT" sz="1400" u="sng" dirty="0"/>
              <a:t>Se non ricordi le tue credenziali</a:t>
            </a:r>
            <a:r>
              <a:rPr lang="it-IT" sz="1400" dirty="0"/>
              <a:t> contatta il </a:t>
            </a:r>
            <a:r>
              <a:rPr lang="it-IT" sz="1400" b="1" dirty="0"/>
              <a:t>numero verde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800 098590 </a:t>
            </a:r>
            <a:r>
              <a:rPr lang="it-IT" sz="1400" dirty="0"/>
              <a:t>(attivo dal lunedì al venerdì dalle 8.00 alle 20.00 e il sabato dalle 8.00 alle 13.00) oppure utilizza il servizio </a:t>
            </a:r>
            <a:r>
              <a:rPr lang="it-IT" sz="1400" u="sng" dirty="0">
                <a:hlinkClick r:id="rId4"/>
              </a:rPr>
              <a:t>Ricordami la password</a:t>
            </a:r>
            <a:r>
              <a:rPr lang="it-IT" sz="1400" dirty="0"/>
              <a:t>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1F4039B-84C3-42BE-9C06-E5CEE3A6B17D}"/>
              </a:ext>
            </a:extLst>
          </p:cNvPr>
          <p:cNvSpPr txBox="1"/>
          <p:nvPr/>
        </p:nvSpPr>
        <p:spPr>
          <a:xfrm>
            <a:off x="456351" y="5116529"/>
            <a:ext cx="8556770" cy="15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600" dirty="0"/>
              <a:t>Posizionati alla voce </a:t>
            </a:r>
            <a:r>
              <a:rPr lang="it-IT" sz="1600" b="1" i="1" dirty="0">
                <a:solidFill>
                  <a:srgbClr val="21A7DC"/>
                </a:solidFill>
              </a:rPr>
              <a:t>Iscrizioni</a:t>
            </a:r>
            <a:r>
              <a:rPr lang="it-IT" sz="1600" dirty="0">
                <a:solidFill>
                  <a:srgbClr val="6B9F25"/>
                </a:solidFill>
              </a:rPr>
              <a:t>,</a:t>
            </a:r>
            <a:r>
              <a:rPr lang="it-IT" sz="1600" dirty="0"/>
              <a:t> seleziona </a:t>
            </a:r>
            <a:r>
              <a:rPr lang="it-IT" sz="1600" b="1" i="1" dirty="0">
                <a:solidFill>
                  <a:srgbClr val="21A7DC"/>
                </a:solidFill>
              </a:rPr>
              <a:t>Dati anagrafici</a:t>
            </a:r>
            <a:r>
              <a:rPr lang="it-IT" sz="1600" dirty="0">
                <a:solidFill>
                  <a:srgbClr val="21A7DC"/>
                </a:solidFill>
              </a:rPr>
              <a:t> </a:t>
            </a:r>
            <a:r>
              <a:rPr lang="it-IT" sz="1600" dirty="0"/>
              <a:t>e verificare la correttezza dei campi richiesti e inserisci un </a:t>
            </a:r>
            <a:r>
              <a:rPr lang="it-IT" sz="1600" b="1" dirty="0"/>
              <a:t>INDIRIZZO DI MAIL VALIDO E AGGIORNATO</a:t>
            </a:r>
            <a:r>
              <a:rPr lang="it-IT" sz="16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it-IT" sz="1600" dirty="0"/>
              <a:t> Seleziona poi, sempre nel menù </a:t>
            </a:r>
            <a:r>
              <a:rPr lang="it-IT" sz="1600" b="1" i="1" dirty="0">
                <a:solidFill>
                  <a:srgbClr val="21A7DC"/>
                </a:solidFill>
              </a:rPr>
              <a:t>Iscrizioni</a:t>
            </a:r>
            <a:r>
              <a:rPr lang="it-IT" sz="1600" i="1" dirty="0"/>
              <a:t>,</a:t>
            </a:r>
            <a:r>
              <a:rPr lang="it-IT" sz="1600" b="1" i="1" dirty="0">
                <a:solidFill>
                  <a:srgbClr val="21A7DC"/>
                </a:solidFill>
              </a:rPr>
              <a:t> Documenti d’identità</a:t>
            </a:r>
            <a:r>
              <a:rPr lang="it-IT" sz="1600" dirty="0">
                <a:solidFill>
                  <a:srgbClr val="21A7DC"/>
                </a:solidFill>
              </a:rPr>
              <a:t> </a:t>
            </a:r>
            <a:r>
              <a:rPr lang="it-IT" sz="1600" dirty="0"/>
              <a:t>e carica gli estremi dei documenti che ti vengono richiesti.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96DF388-2ADB-49DF-8054-FAE1A1D4B91C}"/>
              </a:ext>
            </a:extLst>
          </p:cNvPr>
          <p:cNvSpPr txBox="1"/>
          <p:nvPr/>
        </p:nvSpPr>
        <p:spPr>
          <a:xfrm>
            <a:off x="456351" y="4737769"/>
            <a:ext cx="609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286C9E"/>
                </a:solidFill>
              </a:rPr>
              <a:t>Dopo aver effettuato il LOGIN…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BC95BA7-5117-408C-9236-2901DE5E32E3}"/>
              </a:ext>
            </a:extLst>
          </p:cNvPr>
          <p:cNvSpPr txBox="1"/>
          <p:nvPr/>
        </p:nvSpPr>
        <p:spPr>
          <a:xfrm>
            <a:off x="456351" y="3838612"/>
            <a:ext cx="8942665" cy="69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400" b="1" dirty="0"/>
              <a:t>I nuovi utenti </a:t>
            </a:r>
            <a:r>
              <a:rPr lang="it-IT" sz="1400" dirty="0"/>
              <a:t>dovranno invece procedere con la registrazione al portale con il profilo ‘</a:t>
            </a:r>
            <a:r>
              <a:rPr lang="it-IT" sz="1400" i="1" dirty="0"/>
              <a:t>Futuro Studente</a:t>
            </a:r>
            <a:r>
              <a:rPr lang="it-IT" sz="1400" dirty="0"/>
              <a:t>’ utilizzando SPID:</a:t>
            </a:r>
            <a:r>
              <a:rPr lang="it-IT" sz="1400" b="1" dirty="0"/>
              <a:t> </a:t>
            </a:r>
            <a:r>
              <a:rPr lang="it-IT" sz="1400" b="1" dirty="0">
                <a:hlinkClick r:id="rId5"/>
              </a:rPr>
              <a:t>Istruzioni per la registrazione UNITO</a:t>
            </a:r>
            <a:endParaRPr lang="it-IT" sz="1400" b="1" dirty="0"/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BE7CA3F-139C-48E2-9FF4-0840A8EE1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17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7AD55A50-5039-4C02-9EED-987C48130E9D}"/>
              </a:ext>
            </a:extLst>
          </p:cNvPr>
          <p:cNvSpPr txBox="1"/>
          <p:nvPr/>
        </p:nvSpPr>
        <p:spPr>
          <a:xfrm>
            <a:off x="494548" y="381856"/>
            <a:ext cx="897792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b="1" dirty="0">
                <a:solidFill>
                  <a:srgbClr val="256B9E"/>
                </a:solidFill>
              </a:rPr>
              <a:t>FASE 2: COMPILAZIONE ISTANZA ONLINE DI IMMATRICOLAZIONE</a:t>
            </a:r>
            <a:endParaRPr lang="it-IT" sz="2300" dirty="0">
              <a:solidFill>
                <a:srgbClr val="256B9E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ED5BE46-D31B-463E-9EE0-1F1D36FA0F1E}"/>
              </a:ext>
            </a:extLst>
          </p:cNvPr>
          <p:cNvSpPr txBox="1"/>
          <p:nvPr/>
        </p:nvSpPr>
        <p:spPr>
          <a:xfrm>
            <a:off x="494548" y="981533"/>
            <a:ext cx="710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Sempre dal menù </a:t>
            </a:r>
            <a:r>
              <a:rPr lang="it-IT" b="1" i="1" dirty="0">
                <a:solidFill>
                  <a:srgbClr val="21A7DC"/>
                </a:solidFill>
              </a:rPr>
              <a:t>Iscrizioni</a:t>
            </a:r>
            <a:r>
              <a:rPr lang="it-IT" dirty="0"/>
              <a:t>, seleziona la voce </a:t>
            </a:r>
            <a:r>
              <a:rPr lang="it-IT" b="1" i="1" dirty="0">
                <a:solidFill>
                  <a:srgbClr val="21A7DC"/>
                </a:solidFill>
              </a:rPr>
              <a:t>Immatricolazione</a:t>
            </a:r>
            <a:r>
              <a:rPr lang="it-IT" b="1" i="1" dirty="0"/>
              <a:t>.</a:t>
            </a:r>
            <a:r>
              <a:rPr lang="it-IT" dirty="0"/>
              <a:t> 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EAF53BC-4975-4DD8-ABED-25B3D64C0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632" y="2397012"/>
            <a:ext cx="5476368" cy="2875094"/>
          </a:xfrm>
          <a:prstGeom prst="rect">
            <a:avLst/>
          </a:prstGeom>
          <a:ln w="28575">
            <a:solidFill>
              <a:srgbClr val="21A7DC"/>
            </a:solidFill>
            <a:prstDash val="lgDash"/>
          </a:ln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588B5535-DADD-41E5-803B-B5DDECE103EB}"/>
              </a:ext>
            </a:extLst>
          </p:cNvPr>
          <p:cNvSpPr txBox="1"/>
          <p:nvPr/>
        </p:nvSpPr>
        <p:spPr>
          <a:xfrm>
            <a:off x="6325673" y="2703551"/>
            <a:ext cx="3346833" cy="211897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/>
              <a:t>Potresti visualizzare questa schermata e per poter procedere dovrai selezionare </a:t>
            </a:r>
            <a:r>
              <a:rPr lang="it-IT" u="sng" dirty="0"/>
              <a:t>la tua carriera più recente</a:t>
            </a:r>
            <a:r>
              <a:rPr lang="it-IT" dirty="0"/>
              <a:t>, come nell’esempio.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8FE074C-AEC3-4825-A174-10406FC944D3}"/>
              </a:ext>
            </a:extLst>
          </p:cNvPr>
          <p:cNvSpPr txBox="1"/>
          <p:nvPr/>
        </p:nvSpPr>
        <p:spPr>
          <a:xfrm>
            <a:off x="619632" y="5534005"/>
            <a:ext cx="8160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Questa schermata è dunque facoltativa. Se non la visualizzi, passa pure alla prossima slide!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1643068-0485-459E-99D1-CBDC24B50A03}"/>
              </a:ext>
            </a:extLst>
          </p:cNvPr>
          <p:cNvSpPr txBox="1"/>
          <p:nvPr/>
        </p:nvSpPr>
        <p:spPr>
          <a:xfrm>
            <a:off x="494548" y="1504266"/>
            <a:ext cx="8779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SOLO SE HAI PIÙ DI UNA CARRIERA PREGRESSA IN UNITO (ALMENO DUE), allora…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1139DC28-3694-4885-B9AD-5E866DCE2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10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30453F7-8F5D-4173-A371-8A15B4EAE60C}"/>
              </a:ext>
            </a:extLst>
          </p:cNvPr>
          <p:cNvSpPr txBox="1"/>
          <p:nvPr/>
        </p:nvSpPr>
        <p:spPr>
          <a:xfrm>
            <a:off x="484238" y="817604"/>
            <a:ext cx="8868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Dopo aver cliccato su </a:t>
            </a:r>
            <a:r>
              <a:rPr lang="it-IT" b="1" i="1" dirty="0">
                <a:solidFill>
                  <a:srgbClr val="21A7DC"/>
                </a:solidFill>
              </a:rPr>
              <a:t>Immatricolazione</a:t>
            </a:r>
            <a:r>
              <a:rPr lang="it-IT" dirty="0"/>
              <a:t>, visualizzerai una check list. </a:t>
            </a:r>
          </a:p>
          <a:p>
            <a:r>
              <a:rPr lang="it-IT" dirty="0"/>
              <a:t>Non devi compilare nulla! Scorri la pagina fino al fondo e clicca sul tasto </a:t>
            </a:r>
            <a:r>
              <a:rPr lang="it-IT" b="1" i="1" dirty="0">
                <a:solidFill>
                  <a:srgbClr val="21A7DC"/>
                </a:solidFill>
              </a:rPr>
              <a:t>Iscrizione</a:t>
            </a:r>
            <a:r>
              <a:rPr lang="it-IT" dirty="0"/>
              <a:t>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A9D9C48-B3D4-4C90-8666-1F5065103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81"/>
          <a:stretch/>
        </p:blipFill>
        <p:spPr>
          <a:xfrm>
            <a:off x="1203411" y="1510888"/>
            <a:ext cx="7539579" cy="3982846"/>
          </a:xfrm>
          <a:prstGeom prst="rect">
            <a:avLst/>
          </a:prstGeom>
          <a:ln>
            <a:noFill/>
            <a:prstDash val="lgDash"/>
          </a:ln>
        </p:spPr>
      </p:pic>
      <p:sp>
        <p:nvSpPr>
          <p:cNvPr id="7" name="Ovale 6">
            <a:extLst>
              <a:ext uri="{FF2B5EF4-FFF2-40B4-BE49-F238E27FC236}">
                <a16:creationId xmlns:a16="http://schemas.microsoft.com/office/drawing/2014/main" id="{ED66E32F-2A0C-4B34-BC7F-FF7BBA2DA477}"/>
              </a:ext>
            </a:extLst>
          </p:cNvPr>
          <p:cNvSpPr/>
          <p:nvPr/>
        </p:nvSpPr>
        <p:spPr>
          <a:xfrm>
            <a:off x="1292033" y="5182372"/>
            <a:ext cx="579136" cy="432197"/>
          </a:xfrm>
          <a:prstGeom prst="ellipse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736B278-4764-4CB2-B1EC-9221D034A549}"/>
              </a:ext>
            </a:extLst>
          </p:cNvPr>
          <p:cNvSpPr txBox="1"/>
          <p:nvPr/>
        </p:nvSpPr>
        <p:spPr>
          <a:xfrm>
            <a:off x="0" y="5493734"/>
            <a:ext cx="8145488" cy="120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150000"/>
              </a:lnSpc>
            </a:pPr>
            <a:r>
              <a:rPr lang="it-IT" dirty="0"/>
              <a:t>Alla pagina successiva clicca invece su</a:t>
            </a:r>
            <a:r>
              <a:rPr lang="it-IT" dirty="0">
                <a:solidFill>
                  <a:srgbClr val="1272C7"/>
                </a:solidFill>
              </a:rPr>
              <a:t> </a:t>
            </a:r>
            <a:r>
              <a:rPr lang="it-IT" b="1" dirty="0">
                <a:solidFill>
                  <a:srgbClr val="1FA6DC"/>
                </a:solidFill>
              </a:rPr>
              <a:t>AVANTI</a:t>
            </a:r>
            <a:r>
              <a:rPr lang="it-IT" dirty="0"/>
              <a:t>.</a:t>
            </a:r>
          </a:p>
          <a:p>
            <a:pPr lvl="1" algn="just">
              <a:lnSpc>
                <a:spcPct val="150000"/>
              </a:lnSpc>
            </a:pPr>
            <a:r>
              <a:rPr lang="it-IT" sz="1600" b="1" dirty="0"/>
              <a:t>LEGGI CON ATTENZIONE </a:t>
            </a:r>
            <a:r>
              <a:rPr lang="it-IT" sz="1600" dirty="0"/>
              <a:t>tutte le informazioni riportate nella pagina e allega tutti i documenti che ti verranno richiesti (</a:t>
            </a:r>
            <a:r>
              <a:rPr lang="it-IT" sz="1600" u="sng" dirty="0"/>
              <a:t>solo nel caso ti venissero richiesti!</a:t>
            </a:r>
            <a:r>
              <a:rPr lang="it-IT" sz="1600" dirty="0"/>
              <a:t>)</a:t>
            </a:r>
          </a:p>
        </p:txBody>
      </p:sp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528DC02A-CFB4-4BA0-8AE0-2AE4D2C4F05B}"/>
              </a:ext>
            </a:extLst>
          </p:cNvPr>
          <p:cNvCxnSpPr>
            <a:cxnSpLocks/>
          </p:cNvCxnSpPr>
          <p:nvPr/>
        </p:nvCxnSpPr>
        <p:spPr>
          <a:xfrm>
            <a:off x="660140" y="4999359"/>
            <a:ext cx="606726" cy="26948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64D27C5-87E8-4267-B319-937A832BD330}"/>
              </a:ext>
            </a:extLst>
          </p:cNvPr>
          <p:cNvSpPr txBox="1"/>
          <p:nvPr/>
        </p:nvSpPr>
        <p:spPr>
          <a:xfrm>
            <a:off x="484238" y="196271"/>
            <a:ext cx="897792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b="1" dirty="0">
                <a:solidFill>
                  <a:srgbClr val="286C9E"/>
                </a:solidFill>
              </a:rPr>
              <a:t>FASE 2: COMPILAZIONE ISTANZA ONLINE DI IMMATRICOLAZIONE</a:t>
            </a:r>
            <a:endParaRPr lang="it-IT" sz="2300" dirty="0">
              <a:solidFill>
                <a:srgbClr val="286C9E"/>
              </a:solidFill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B82FA0C1-FED0-411C-A7FE-FCECFEE0A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196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DE30C11C-FB74-4F8F-B302-2D2432F8C771}"/>
              </a:ext>
            </a:extLst>
          </p:cNvPr>
          <p:cNvSpPr txBox="1"/>
          <p:nvPr/>
        </p:nvSpPr>
        <p:spPr>
          <a:xfrm>
            <a:off x="562062" y="889266"/>
            <a:ext cx="9085277" cy="3023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Giunti a questo punto, dovrai scegliere il tipo di domanda da compilare.</a:t>
            </a:r>
          </a:p>
          <a:p>
            <a:pPr algn="just">
              <a:lnSpc>
                <a:spcPct val="200000"/>
              </a:lnSpc>
            </a:pPr>
            <a:r>
              <a:rPr lang="it-IT" sz="1600" dirty="0"/>
              <a:t>Seleziona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Immatricolazione Standard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dirty="0"/>
              <a:t>e poi </a:t>
            </a:r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Avanti</a:t>
            </a:r>
            <a:r>
              <a:rPr lang="it-IT" b="1" dirty="0"/>
              <a:t>.</a:t>
            </a:r>
          </a:p>
          <a:p>
            <a:pPr algn="just">
              <a:lnSpc>
                <a:spcPct val="200000"/>
              </a:lnSpc>
            </a:pPr>
            <a:r>
              <a:rPr lang="it-IT" dirty="0"/>
              <a:t>Si aprirà quindi una seconda pagina, con diverse opzioni. Fra queste dovrai selezionale: </a:t>
            </a:r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Immatricolazione ai corsi ad accesso libero </a:t>
            </a:r>
            <a:r>
              <a:rPr lang="it-IT" dirty="0"/>
              <a:t>e poi nuovamente </a:t>
            </a:r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Avanti</a:t>
            </a:r>
            <a:r>
              <a:rPr lang="it-IT" b="1" dirty="0"/>
              <a:t>.</a:t>
            </a:r>
            <a:endParaRPr lang="it-IT" dirty="0"/>
          </a:p>
          <a:p>
            <a:pPr algn="just">
              <a:lnSpc>
                <a:spcPct val="200000"/>
              </a:lnSpc>
            </a:pPr>
            <a:r>
              <a:rPr lang="it-IT" dirty="0"/>
              <a:t>In questa terza pagina, seleziona: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Corso di Formazione </a:t>
            </a:r>
            <a:r>
              <a:rPr lang="it-IT" dirty="0"/>
              <a:t>e poi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Percorso Formativo 5 </a:t>
            </a:r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CFU </a:t>
            </a:r>
            <a:r>
              <a:rPr lang="it-IT" dirty="0"/>
              <a:t>e infine nuovamente </a:t>
            </a:r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Avanti</a:t>
            </a:r>
            <a:r>
              <a:rPr lang="it-IT" dirty="0"/>
              <a:t>.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DBDDB150-1403-4A91-BC9F-E0D3D3920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030863"/>
              </p:ext>
            </p:extLst>
          </p:nvPr>
        </p:nvGraphicFramePr>
        <p:xfrm>
          <a:off x="562062" y="4601728"/>
          <a:ext cx="7620933" cy="165516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40311">
                  <a:extLst>
                    <a:ext uri="{9D8B030D-6E8A-4147-A177-3AD203B41FA5}">
                      <a16:colId xmlns:a16="http://schemas.microsoft.com/office/drawing/2014/main" val="2924780335"/>
                    </a:ext>
                  </a:extLst>
                </a:gridCol>
                <a:gridCol w="2540311">
                  <a:extLst>
                    <a:ext uri="{9D8B030D-6E8A-4147-A177-3AD203B41FA5}">
                      <a16:colId xmlns:a16="http://schemas.microsoft.com/office/drawing/2014/main" val="3085169105"/>
                    </a:ext>
                  </a:extLst>
                </a:gridCol>
                <a:gridCol w="2540311">
                  <a:extLst>
                    <a:ext uri="{9D8B030D-6E8A-4147-A177-3AD203B41FA5}">
                      <a16:colId xmlns:a16="http://schemas.microsoft.com/office/drawing/2014/main" val="1896727111"/>
                    </a:ext>
                  </a:extLst>
                </a:gridCol>
              </a:tblGrid>
              <a:tr h="429428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Pagina 1</a:t>
                      </a:r>
                      <a:endParaRPr lang="it-IT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Pagina 2</a:t>
                      </a:r>
                      <a:endParaRPr lang="it-IT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Pagina 3</a:t>
                      </a:r>
                      <a:endParaRPr lang="it-IT" sz="1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20059251"/>
                  </a:ext>
                </a:extLst>
              </a:tr>
              <a:tr h="119276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400" dirty="0"/>
                        <a:t>Scegliere: ‘Immatricolazione Standard’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400" dirty="0"/>
                        <a:t>Cliccare: ‘Avanti’</a:t>
                      </a:r>
                      <a:endParaRPr lang="it-IT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400" dirty="0"/>
                        <a:t>Scegliere: ‘Immatricolazione ai corsi ad accesso </a:t>
                      </a:r>
                      <a:r>
                        <a:rPr lang="it-IT" sz="1400" dirty="0" err="1"/>
                        <a:t>libero’</a:t>
                      </a:r>
                      <a:endParaRPr lang="it-IT" sz="1400" dirty="0"/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400" dirty="0"/>
                        <a:t>Cliccare: ‘Avanti’</a:t>
                      </a:r>
                      <a:endParaRPr lang="it-IT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400" dirty="0"/>
                        <a:t>Scegliere: ‘Corso di Formazione e poi ‘Percorso Formativo 5 CFU’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400" dirty="0"/>
                        <a:t>Cliccare: ‘Avanti’</a:t>
                      </a:r>
                      <a:endParaRPr lang="it-IT" sz="1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093443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71F9D8D-B39C-4937-A0BA-7658163F45BA}"/>
              </a:ext>
            </a:extLst>
          </p:cNvPr>
          <p:cNvSpPr txBox="1"/>
          <p:nvPr/>
        </p:nvSpPr>
        <p:spPr>
          <a:xfrm>
            <a:off x="1713805" y="4056978"/>
            <a:ext cx="5317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286C9E"/>
                </a:solidFill>
              </a:rPr>
              <a:t>RICAPITOLANDO LE SCELTE DA ESEGUIRE:</a:t>
            </a:r>
            <a:endParaRPr lang="it-IT" sz="2000" dirty="0">
              <a:solidFill>
                <a:srgbClr val="286C9E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069B58D-87C0-45A1-BD34-6F5BF9221A57}"/>
              </a:ext>
            </a:extLst>
          </p:cNvPr>
          <p:cNvSpPr txBox="1"/>
          <p:nvPr/>
        </p:nvSpPr>
        <p:spPr>
          <a:xfrm>
            <a:off x="459037" y="236461"/>
            <a:ext cx="897792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b="1" dirty="0">
                <a:solidFill>
                  <a:srgbClr val="286C9E"/>
                </a:solidFill>
              </a:rPr>
              <a:t>FASE 2: COMPILAZIONE ISTANZA ONLINE DI IMMATRICOLAZIONE</a:t>
            </a:r>
            <a:endParaRPr lang="it-IT" sz="2300" dirty="0">
              <a:solidFill>
                <a:srgbClr val="286C9E"/>
              </a:solidFill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61E29909-6A7C-4C70-BBAB-0C6DD302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910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EA77ADC8-1A8E-4AF4-B1E8-C066141EFBAA}"/>
              </a:ext>
            </a:extLst>
          </p:cNvPr>
          <p:cNvSpPr txBox="1"/>
          <p:nvPr/>
        </p:nvSpPr>
        <p:spPr>
          <a:xfrm>
            <a:off x="561622" y="1355656"/>
            <a:ext cx="8843777" cy="2094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500"/>
              </a:lnSpc>
            </a:pPr>
            <a:r>
              <a:rPr lang="it-IT" dirty="0"/>
              <a:t>A questo punto il sistema ti chiederà di inserire il titolo di studio per l’accesso al Percorso formativo 5 CFU. Puoi inserire la </a:t>
            </a:r>
            <a:r>
              <a:rPr lang="it-IT" b="1" dirty="0">
                <a:solidFill>
                  <a:srgbClr val="21A7DC"/>
                </a:solidFill>
              </a:rPr>
              <a:t>laurea</a:t>
            </a:r>
            <a:r>
              <a:rPr lang="it-IT" dirty="0"/>
              <a:t> o il </a:t>
            </a:r>
            <a:r>
              <a:rPr lang="it-IT" b="1" dirty="0">
                <a:solidFill>
                  <a:srgbClr val="21A7DC"/>
                </a:solidFill>
              </a:rPr>
              <a:t>diploma</a:t>
            </a:r>
            <a:r>
              <a:rPr lang="it-IT" b="1" dirty="0">
                <a:solidFill>
                  <a:srgbClr val="DC9063"/>
                </a:solidFill>
              </a:rPr>
              <a:t> </a:t>
            </a:r>
            <a:r>
              <a:rPr lang="it-IT" i="1" u="sng" dirty="0"/>
              <a:t>indifferentemente</a:t>
            </a:r>
            <a:r>
              <a:rPr lang="it-IT" dirty="0"/>
              <a:t>.</a:t>
            </a:r>
          </a:p>
          <a:p>
            <a:pPr algn="just">
              <a:lnSpc>
                <a:spcPts val="2500"/>
              </a:lnSpc>
            </a:pPr>
            <a:endParaRPr lang="it-IT" sz="800" dirty="0"/>
          </a:p>
          <a:p>
            <a:pPr algn="just">
              <a:lnSpc>
                <a:spcPts val="2800"/>
              </a:lnSpc>
            </a:pPr>
            <a:r>
              <a:rPr lang="it-IT" dirty="0"/>
              <a:t>Successivamente ti verrà chiesto di inserire i dati relativi alla </a:t>
            </a:r>
            <a:r>
              <a:rPr lang="it-IT" b="1" u="sng" dirty="0">
                <a:solidFill>
                  <a:srgbClr val="21A7DC"/>
                </a:solidFill>
              </a:rPr>
              <a:t>PRIMA</a:t>
            </a:r>
            <a:r>
              <a:rPr lang="it-IT" b="1" dirty="0">
                <a:solidFill>
                  <a:srgbClr val="21A7DC"/>
                </a:solidFill>
              </a:rPr>
              <a:t> immatricolazione nel sistema universitario italiano</a:t>
            </a:r>
            <a:r>
              <a:rPr lang="it-IT" dirty="0"/>
              <a:t> e altri dati necessari all’immatricolazione. Una volta compilato, clicca su </a:t>
            </a:r>
            <a:r>
              <a:rPr lang="it-IT" b="1" dirty="0">
                <a:solidFill>
                  <a:srgbClr val="21A7DC"/>
                </a:solidFill>
              </a:rPr>
              <a:t>Avanti</a:t>
            </a:r>
            <a:r>
              <a:rPr lang="it-IT" b="1" dirty="0">
                <a:solidFill>
                  <a:srgbClr val="6381BF"/>
                </a:solidFill>
              </a:rPr>
              <a:t>.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1988D23-19D4-4392-9D1F-569E98A317E7}"/>
              </a:ext>
            </a:extLst>
          </p:cNvPr>
          <p:cNvSpPr txBox="1"/>
          <p:nvPr/>
        </p:nvSpPr>
        <p:spPr>
          <a:xfrm>
            <a:off x="3393287" y="3727567"/>
            <a:ext cx="3368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256B9E"/>
                </a:solidFill>
              </a:rPr>
              <a:t>Abbiamo quasi finito…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2EDB754-64AF-4712-96B9-9E7A1E203596}"/>
              </a:ext>
            </a:extLst>
          </p:cNvPr>
          <p:cNvSpPr txBox="1"/>
          <p:nvPr/>
        </p:nvSpPr>
        <p:spPr>
          <a:xfrm>
            <a:off x="582965" y="4290795"/>
            <a:ext cx="8988874" cy="1939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600" dirty="0"/>
              <a:t>Visualizzato il riepilogo dei dati, conferma la domanda e clicca su “</a:t>
            </a:r>
            <a:r>
              <a:rPr lang="it-IT" sz="1600" b="1" dirty="0">
                <a:solidFill>
                  <a:srgbClr val="21A7DC"/>
                </a:solidFill>
              </a:rPr>
              <a:t>Stampa domanda di iscrizione</a:t>
            </a:r>
            <a:r>
              <a:rPr lang="it-IT" sz="1600" dirty="0"/>
              <a:t>”</a:t>
            </a:r>
            <a:r>
              <a:rPr lang="it-IT" sz="1600" b="1" dirty="0">
                <a:solidFill>
                  <a:srgbClr val="1272C7"/>
                </a:solidFill>
              </a:rPr>
              <a:t> </a:t>
            </a:r>
            <a:r>
              <a:rPr lang="it-IT" sz="1600" dirty="0"/>
              <a:t>e poi su “</a:t>
            </a:r>
            <a:r>
              <a:rPr lang="it-IT" sz="1600" b="1" dirty="0">
                <a:solidFill>
                  <a:srgbClr val="21A7DC"/>
                </a:solidFill>
              </a:rPr>
              <a:t>Visualizza Pagamenti</a:t>
            </a:r>
            <a:r>
              <a:rPr lang="it-IT" sz="1600" dirty="0"/>
              <a:t>”.</a:t>
            </a:r>
            <a:r>
              <a:rPr lang="it-IT" sz="1600" dirty="0">
                <a:solidFill>
                  <a:srgbClr val="DC9063"/>
                </a:solidFill>
              </a:rPr>
              <a:t> </a:t>
            </a:r>
            <a:r>
              <a:rPr lang="it-IT" sz="1600" dirty="0"/>
              <a:t>Potrai così scaricare sia la </a:t>
            </a:r>
            <a:r>
              <a:rPr lang="it-IT" sz="1600" b="1" dirty="0">
                <a:solidFill>
                  <a:srgbClr val="21A7DC"/>
                </a:solidFill>
              </a:rPr>
              <a:t>domanda d’immatricolazione</a:t>
            </a:r>
            <a:r>
              <a:rPr lang="it-IT" sz="1600" b="1" dirty="0">
                <a:solidFill>
                  <a:srgbClr val="DC9063"/>
                </a:solidFill>
              </a:rPr>
              <a:t> </a:t>
            </a:r>
            <a:r>
              <a:rPr lang="it-IT" sz="1600" dirty="0"/>
              <a:t>sia </a:t>
            </a:r>
            <a:r>
              <a:rPr lang="it-IT" sz="1600" dirty="0">
                <a:solidFill>
                  <a:srgbClr val="21A7DC"/>
                </a:solidFill>
              </a:rPr>
              <a:t>l’</a:t>
            </a:r>
            <a:r>
              <a:rPr lang="it-IT" sz="1600" b="1" dirty="0">
                <a:solidFill>
                  <a:srgbClr val="21A7DC"/>
                </a:solidFill>
              </a:rPr>
              <a:t>avviso di pagamento </a:t>
            </a:r>
            <a:r>
              <a:rPr lang="it-IT" sz="1600" b="1" dirty="0" err="1">
                <a:solidFill>
                  <a:srgbClr val="21A7DC"/>
                </a:solidFill>
              </a:rPr>
              <a:t>PagoPA</a:t>
            </a:r>
            <a:r>
              <a:rPr lang="it-IT" sz="1600" b="1" dirty="0">
                <a:solidFill>
                  <a:srgbClr val="21A7DC"/>
                </a:solidFill>
              </a:rPr>
              <a:t> </a:t>
            </a:r>
            <a:r>
              <a:rPr lang="it-IT" sz="1600" dirty="0"/>
              <a:t>per il saldo della contribuzione.</a:t>
            </a:r>
          </a:p>
          <a:p>
            <a:pPr algn="just">
              <a:lnSpc>
                <a:spcPct val="150000"/>
              </a:lnSpc>
            </a:pPr>
            <a:r>
              <a:rPr lang="it-IT" sz="1600" dirty="0"/>
              <a:t>Non dimenticare di pagare la tassa </a:t>
            </a:r>
            <a:r>
              <a:rPr lang="it-IT" sz="1600" b="1" dirty="0"/>
              <a:t>ENTRO E NON OLTRE</a:t>
            </a:r>
            <a:r>
              <a:rPr lang="it-IT" sz="1600" dirty="0"/>
              <a:t> il</a:t>
            </a:r>
            <a:r>
              <a:rPr lang="it-IT" sz="1600" b="1" dirty="0"/>
              <a:t> </a:t>
            </a:r>
            <a:r>
              <a:rPr lang="it-IT" b="1" u="sng" dirty="0">
                <a:solidFill>
                  <a:srgbClr val="1FA6DC"/>
                </a:solidFill>
              </a:rPr>
              <a:t>3 febbraio 2023</a:t>
            </a:r>
          </a:p>
          <a:p>
            <a:pPr algn="just">
              <a:lnSpc>
                <a:spcPct val="150000"/>
              </a:lnSpc>
            </a:pPr>
            <a:r>
              <a:rPr lang="it-IT" sz="1600" dirty="0"/>
              <a:t>ore 16:00, tramite la procedura online </a:t>
            </a:r>
            <a:r>
              <a:rPr lang="it-IT" sz="1600" u="sng" dirty="0" err="1">
                <a:hlinkClick r:id="rId2"/>
              </a:rPr>
              <a:t>PagoPA</a:t>
            </a:r>
            <a:r>
              <a:rPr lang="it-IT" sz="1600" u="sng" dirty="0"/>
              <a:t>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E0C916A-DB6E-4B5F-B102-BB7830E45EED}"/>
              </a:ext>
            </a:extLst>
          </p:cNvPr>
          <p:cNvSpPr txBox="1"/>
          <p:nvPr/>
        </p:nvSpPr>
        <p:spPr>
          <a:xfrm>
            <a:off x="561622" y="689317"/>
            <a:ext cx="897792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b="1" dirty="0">
                <a:solidFill>
                  <a:srgbClr val="256B9E"/>
                </a:solidFill>
              </a:rPr>
              <a:t>FASE 2: COMPILAZIONE ISTANZA ONLINE DI IMMATRICOLAZIONE</a:t>
            </a:r>
            <a:endParaRPr lang="it-IT" sz="2300" dirty="0">
              <a:solidFill>
                <a:srgbClr val="256B9E"/>
              </a:solidFill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EB802CA-32C8-40C6-A52C-7B2339B21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4278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6CC7600-12EF-4DFD-BF79-3A20D6DD46F9}"/>
              </a:ext>
            </a:extLst>
          </p:cNvPr>
          <p:cNvSpPr txBox="1"/>
          <p:nvPr/>
        </p:nvSpPr>
        <p:spPr>
          <a:xfrm>
            <a:off x="1608670" y="613422"/>
            <a:ext cx="6758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1FA6DC"/>
                </a:solidFill>
              </a:rPr>
              <a:t>HAI COMPLETATO LA PRE-IMMATRICOLAZIONE!</a:t>
            </a:r>
            <a:endParaRPr lang="it-IT" sz="2400" dirty="0">
              <a:solidFill>
                <a:srgbClr val="1FA6DC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39F647D-FEB7-433D-8D7B-5EE5374B0B16}"/>
              </a:ext>
            </a:extLst>
          </p:cNvPr>
          <p:cNvSpPr txBox="1"/>
          <p:nvPr/>
        </p:nvSpPr>
        <p:spPr>
          <a:xfrm>
            <a:off x="507306" y="1303151"/>
            <a:ext cx="8961369" cy="1703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b="1" dirty="0"/>
              <a:t>Ricorda</a:t>
            </a:r>
            <a:r>
              <a:rPr lang="it-IT" dirty="0"/>
              <a:t> che per </a:t>
            </a:r>
            <a:r>
              <a:rPr lang="it-IT" b="1" dirty="0"/>
              <a:t>completare la procedura </a:t>
            </a:r>
            <a:r>
              <a:rPr lang="it-IT" dirty="0"/>
              <a:t>devi fare l'upload della</a:t>
            </a:r>
            <a:r>
              <a:rPr lang="it-IT" dirty="0">
                <a:solidFill>
                  <a:srgbClr val="1A79C1"/>
                </a:solidFill>
              </a:rPr>
              <a:t> </a:t>
            </a:r>
            <a:r>
              <a:rPr lang="it-IT" b="1" dirty="0">
                <a:solidFill>
                  <a:srgbClr val="21A7DC"/>
                </a:solidFill>
              </a:rPr>
              <a:t>Domanda di iscrizione datata e firmata</a:t>
            </a:r>
            <a:r>
              <a:rPr lang="it-IT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it-IT" dirty="0"/>
              <a:t>Per fare l'upload dei documenti richiesti vai sulla </a:t>
            </a:r>
            <a:r>
              <a:rPr lang="it-IT" dirty="0" err="1"/>
              <a:t>MyUnito</a:t>
            </a:r>
            <a:r>
              <a:rPr lang="it-IT" dirty="0"/>
              <a:t> e seleziona la voce </a:t>
            </a:r>
            <a:r>
              <a:rPr lang="it-IT" b="1" dirty="0"/>
              <a:t>"</a:t>
            </a:r>
            <a:r>
              <a:rPr lang="it-IT" b="1" dirty="0">
                <a:solidFill>
                  <a:srgbClr val="21A7DC"/>
                </a:solidFill>
              </a:rPr>
              <a:t>Iscrizioni</a:t>
            </a:r>
            <a:r>
              <a:rPr lang="it-IT" b="1" dirty="0"/>
              <a:t>" </a:t>
            </a:r>
            <a:r>
              <a:rPr lang="it-IT" dirty="0"/>
              <a:t>dal menù in alto a sinistra e successivamente la voce "</a:t>
            </a:r>
            <a:r>
              <a:rPr lang="it-IT" b="1" dirty="0">
                <a:solidFill>
                  <a:srgbClr val="21A7DC"/>
                </a:solidFill>
              </a:rPr>
              <a:t>Allegati carriera</a:t>
            </a:r>
            <a:r>
              <a:rPr lang="it-IT" dirty="0"/>
              <a:t>".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B03541-B131-4708-BD45-116F5862BA4C}"/>
              </a:ext>
            </a:extLst>
          </p:cNvPr>
          <p:cNvSpPr txBox="1"/>
          <p:nvPr/>
        </p:nvSpPr>
        <p:spPr>
          <a:xfrm>
            <a:off x="507306" y="3462758"/>
            <a:ext cx="9080640" cy="872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/>
              <a:t>Non è necessario caricare altri documenti. Dopo l’upload della domanda di iscrizione è possibile chiudere la pagina web. 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1E128C9E-FCB3-4DB5-9591-B27452EC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8</a:t>
            </a:fld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A0F4432-A713-404E-932F-AE0427CBA843}"/>
              </a:ext>
            </a:extLst>
          </p:cNvPr>
          <p:cNvSpPr txBox="1"/>
          <p:nvPr/>
        </p:nvSpPr>
        <p:spPr>
          <a:xfrm>
            <a:off x="1608670" y="4588137"/>
            <a:ext cx="6758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1FA6DC"/>
                </a:solidFill>
              </a:rPr>
              <a:t>CONCLUSA LA PARTE RELATIVA ALLA DOCUMENTAZIONE, NON DIMENTICARE DI PAGARE LA TASSA DI ISCRIZIONE!</a:t>
            </a:r>
            <a:endParaRPr lang="it-IT" sz="2400" dirty="0">
              <a:solidFill>
                <a:srgbClr val="1FA6DC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6BDF53C-8B3F-4C9E-BEFF-2AB112A80F70}"/>
              </a:ext>
            </a:extLst>
          </p:cNvPr>
          <p:cNvSpPr txBox="1"/>
          <p:nvPr/>
        </p:nvSpPr>
        <p:spPr>
          <a:xfrm>
            <a:off x="507306" y="6041362"/>
            <a:ext cx="6920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u="sng" dirty="0">
                <a:solidFill>
                  <a:srgbClr val="FF0000"/>
                </a:solidFill>
              </a:rPr>
              <a:t>!ATTENZIONE!</a:t>
            </a:r>
            <a:r>
              <a:rPr lang="it-IT" sz="2000" b="1" dirty="0">
                <a:solidFill>
                  <a:srgbClr val="FF0000"/>
                </a:solidFill>
              </a:rPr>
              <a:t> In nessun caso è previsto il rimborso della contribuzione versata. 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2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EA38F10E-BF76-4B77-BEAA-76E0954D8CAE}"/>
              </a:ext>
            </a:extLst>
          </p:cNvPr>
          <p:cNvSpPr txBox="1"/>
          <p:nvPr/>
        </p:nvSpPr>
        <p:spPr>
          <a:xfrm>
            <a:off x="280458" y="991944"/>
            <a:ext cx="9319349" cy="120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/>
              <a:t>Puoi visualizzare i pagamenti direttamente dalla tua </a:t>
            </a:r>
            <a:r>
              <a:rPr lang="it-IT" dirty="0" err="1"/>
              <a:t>MyUnito</a:t>
            </a:r>
            <a:r>
              <a:rPr lang="it-IT" dirty="0"/>
              <a:t>.</a:t>
            </a:r>
          </a:p>
          <a:p>
            <a:pPr>
              <a:lnSpc>
                <a:spcPct val="150000"/>
              </a:lnSpc>
            </a:pPr>
            <a:r>
              <a:rPr lang="it-IT" sz="1600" dirty="0">
                <a:latin typeface="+mj-lt"/>
              </a:rPr>
              <a:t>Per reperire i dati di pagamento del percorso cui ti sei iscritto basterà cliccare sul menù ‘</a:t>
            </a:r>
            <a:r>
              <a:rPr lang="it-IT" sz="1600" b="1" dirty="0">
                <a:solidFill>
                  <a:srgbClr val="21A7DC"/>
                </a:solidFill>
                <a:latin typeface="+mj-lt"/>
              </a:rPr>
              <a:t>Iscrizioni</a:t>
            </a:r>
            <a:r>
              <a:rPr lang="it-IT" sz="1600" dirty="0">
                <a:latin typeface="+mj-lt"/>
              </a:rPr>
              <a:t>’ e selezionare la voce ‘</a:t>
            </a:r>
            <a:r>
              <a:rPr lang="it-IT" sz="1600" b="1" dirty="0">
                <a:solidFill>
                  <a:srgbClr val="21A7DC"/>
                </a:solidFill>
                <a:latin typeface="+mj-lt"/>
              </a:rPr>
              <a:t>Immatricolazioni</a:t>
            </a:r>
            <a:r>
              <a:rPr lang="it-IT" sz="1600" dirty="0">
                <a:latin typeface="+mj-lt"/>
              </a:rPr>
              <a:t>’.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A95D7D5-C4D4-4620-92D4-B25EE7B54D48}"/>
              </a:ext>
            </a:extLst>
          </p:cNvPr>
          <p:cNvSpPr txBox="1"/>
          <p:nvPr/>
        </p:nvSpPr>
        <p:spPr>
          <a:xfrm>
            <a:off x="280458" y="350181"/>
            <a:ext cx="89935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>
                <a:solidFill>
                  <a:srgbClr val="21A7DC"/>
                </a:solidFill>
              </a:rPr>
              <a:t>MODALITÀ DI PAGAMENTO: PAGO PA</a:t>
            </a:r>
            <a:endParaRPr lang="it-IT" sz="2400" b="1" dirty="0">
              <a:solidFill>
                <a:srgbClr val="21A7DC"/>
              </a:solidFill>
            </a:endParaRP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94105870-661E-4B80-B6C7-6801DD9CC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973D-DC2F-4217-B41C-83828AFD03A8}" type="slidenum">
              <a:rPr lang="it-IT" smtClean="0"/>
              <a:t>9</a:t>
            </a:fld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3351B50-4E92-4FE7-A45E-629A4C42C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81" y="2373333"/>
            <a:ext cx="8568621" cy="2633123"/>
          </a:xfrm>
          <a:prstGeom prst="rect">
            <a:avLst/>
          </a:prstGeom>
        </p:spPr>
      </p:pic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FF3004F9-665F-4C1B-BA68-ABC39DC41325}"/>
              </a:ext>
            </a:extLst>
          </p:cNvPr>
          <p:cNvSpPr txBox="1"/>
          <p:nvPr/>
        </p:nvSpPr>
        <p:spPr>
          <a:xfrm>
            <a:off x="400492" y="5022633"/>
            <a:ext cx="9319349" cy="152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dirty="0">
                <a:latin typeface="+mj-lt"/>
              </a:rPr>
              <a:t>A questo punto visualizzerai una schermata di riassunto della tua iscrizione, dalla quale potrai: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1" dirty="0">
                <a:latin typeface="+mj-lt"/>
              </a:rPr>
              <a:t>Stampare la domanda di iscrizione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b="1" dirty="0">
                <a:latin typeface="+mj-lt"/>
              </a:rPr>
              <a:t>Visualizzare i pagamenti</a:t>
            </a:r>
          </a:p>
          <a:p>
            <a:pPr>
              <a:lnSpc>
                <a:spcPct val="150000"/>
              </a:lnSpc>
            </a:pPr>
            <a:r>
              <a:rPr lang="it-IT" sz="1600" dirty="0">
                <a:latin typeface="+mj-lt"/>
              </a:rPr>
              <a:t>Seleziona ‘</a:t>
            </a:r>
            <a:r>
              <a:rPr lang="it-IT" sz="1600" b="1" dirty="0">
                <a:solidFill>
                  <a:srgbClr val="21A7DC"/>
                </a:solidFill>
                <a:latin typeface="+mj-lt"/>
              </a:rPr>
              <a:t>Visualizzare i pagamenti</a:t>
            </a:r>
            <a:r>
              <a:rPr lang="it-IT" sz="1600" dirty="0">
                <a:latin typeface="+mj-lt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838605470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Personalizzato 1">
      <a:dk1>
        <a:sysClr val="windowText" lastClr="000000"/>
      </a:dk1>
      <a:lt1>
        <a:srgbClr val="FFFFFF"/>
      </a:lt1>
      <a:dk2>
        <a:srgbClr val="2C3C43"/>
      </a:dk2>
      <a:lt2>
        <a:srgbClr val="FFFFFF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792</TotalTime>
  <Words>1280</Words>
  <Application>Microsoft Office PowerPoint</Application>
  <PresentationFormat>Widescreen</PresentationFormat>
  <Paragraphs>119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Sfaccettatura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Tomasino</dc:creator>
  <cp:lastModifiedBy>Martina Tomasino</cp:lastModifiedBy>
  <cp:revision>68</cp:revision>
  <dcterms:created xsi:type="dcterms:W3CDTF">2021-06-18T10:12:48Z</dcterms:created>
  <dcterms:modified xsi:type="dcterms:W3CDTF">2023-01-09T10:21:37Z</dcterms:modified>
</cp:coreProperties>
</file>